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"/>
  </p:notesMasterIdLst>
  <p:sldIdLst>
    <p:sldId id="294" r:id="rId2"/>
    <p:sldId id="295" r:id="rId3"/>
  </p:sldIdLst>
  <p:sldSz cx="24155400" cy="13716000"/>
  <p:notesSz cx="6858000" cy="9144000"/>
  <p:defaultTextStyle>
    <a:defPPr>
      <a:defRPr lang="en-US"/>
    </a:defPPr>
    <a:lvl1pPr marL="0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1pPr>
    <a:lvl2pPr marL="908914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2pPr>
    <a:lvl3pPr marL="1817827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3pPr>
    <a:lvl4pPr marL="2726741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4pPr>
    <a:lvl5pPr marL="3635654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5pPr>
    <a:lvl6pPr marL="4544568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6pPr>
    <a:lvl7pPr marL="5453482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7pPr>
    <a:lvl8pPr marL="6362395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8pPr>
    <a:lvl9pPr marL="7271309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2610" autoAdjust="0"/>
  </p:normalViewPr>
  <p:slideViewPr>
    <p:cSldViewPr snapToGrid="0">
      <p:cViewPr varScale="1">
        <p:scale>
          <a:sx n="38" d="100"/>
          <a:sy n="38" d="100"/>
        </p:scale>
        <p:origin x="4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36A31-29C0-4224-8B2F-194AE0CD4809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1143000"/>
            <a:ext cx="5435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BF7F0-7B94-4A49-B514-29C6BCC1CE4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22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1pPr>
    <a:lvl2pPr marL="908914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2pPr>
    <a:lvl3pPr marL="1817827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3pPr>
    <a:lvl4pPr marL="2726741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4pPr>
    <a:lvl5pPr marL="3635654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5pPr>
    <a:lvl6pPr marL="4544568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6pPr>
    <a:lvl7pPr marL="5453482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7pPr>
    <a:lvl8pPr marL="6362395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8pPr>
    <a:lvl9pPr marL="7271309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9425" y="2244726"/>
            <a:ext cx="18116550" cy="4775200"/>
          </a:xfrm>
        </p:spPr>
        <p:txBody>
          <a:bodyPr anchor="b"/>
          <a:lstStyle>
            <a:lvl1pPr algn="ctr">
              <a:defRPr sz="118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9425" y="7204076"/>
            <a:ext cx="18116550" cy="3311524"/>
          </a:xfrm>
        </p:spPr>
        <p:txBody>
          <a:bodyPr/>
          <a:lstStyle>
            <a:lvl1pPr marL="0" indent="0" algn="ctr">
              <a:buNone/>
              <a:defRPr sz="4755"/>
            </a:lvl1pPr>
            <a:lvl2pPr marL="905850" indent="0" algn="ctr">
              <a:buNone/>
              <a:defRPr sz="3963"/>
            </a:lvl2pPr>
            <a:lvl3pPr marL="1811701" indent="0" algn="ctr">
              <a:buNone/>
              <a:defRPr sz="3566"/>
            </a:lvl3pPr>
            <a:lvl4pPr marL="2717551" indent="0" algn="ctr">
              <a:buNone/>
              <a:defRPr sz="3170"/>
            </a:lvl4pPr>
            <a:lvl5pPr marL="3623401" indent="0" algn="ctr">
              <a:buNone/>
              <a:defRPr sz="3170"/>
            </a:lvl5pPr>
            <a:lvl6pPr marL="4529252" indent="0" algn="ctr">
              <a:buNone/>
              <a:defRPr sz="3170"/>
            </a:lvl6pPr>
            <a:lvl7pPr marL="5435102" indent="0" algn="ctr">
              <a:buNone/>
              <a:defRPr sz="3170"/>
            </a:lvl7pPr>
            <a:lvl8pPr marL="6340953" indent="0" algn="ctr">
              <a:buNone/>
              <a:defRPr sz="3170"/>
            </a:lvl8pPr>
            <a:lvl9pPr marL="7246803" indent="0" algn="ctr">
              <a:buNone/>
              <a:defRPr sz="317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09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26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8103" y="3419477"/>
            <a:ext cx="20834033" cy="5705474"/>
          </a:xfrm>
        </p:spPr>
        <p:txBody>
          <a:bodyPr anchor="b"/>
          <a:lstStyle>
            <a:lvl1pPr>
              <a:defRPr sz="118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8103" y="9178927"/>
            <a:ext cx="20834033" cy="3000374"/>
          </a:xfrm>
        </p:spPr>
        <p:txBody>
          <a:bodyPr/>
          <a:lstStyle>
            <a:lvl1pPr marL="0" indent="0">
              <a:buNone/>
              <a:defRPr sz="4755">
                <a:solidFill>
                  <a:schemeClr val="tx1">
                    <a:tint val="75000"/>
                  </a:schemeClr>
                </a:solidFill>
              </a:defRPr>
            </a:lvl1pPr>
            <a:lvl2pPr marL="905850" indent="0">
              <a:buNone/>
              <a:defRPr sz="3963">
                <a:solidFill>
                  <a:schemeClr val="tx1">
                    <a:tint val="75000"/>
                  </a:schemeClr>
                </a:solidFill>
              </a:defRPr>
            </a:lvl2pPr>
            <a:lvl3pPr marL="1811701" indent="0">
              <a:buNone/>
              <a:defRPr sz="3566">
                <a:solidFill>
                  <a:schemeClr val="tx1">
                    <a:tint val="75000"/>
                  </a:schemeClr>
                </a:solidFill>
              </a:defRPr>
            </a:lvl3pPr>
            <a:lvl4pPr marL="271755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4pPr>
            <a:lvl5pPr marL="362340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5pPr>
            <a:lvl6pPr marL="452925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6pPr>
            <a:lvl7pPr marL="543510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7pPr>
            <a:lvl8pPr marL="6340953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8pPr>
            <a:lvl9pPr marL="7246803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8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60684" y="3651250"/>
            <a:ext cx="10266045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28671" y="3651250"/>
            <a:ext cx="10266045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7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0" y="730251"/>
            <a:ext cx="20834033" cy="265112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831" y="3362326"/>
            <a:ext cx="10218865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850" indent="0">
              <a:buNone/>
              <a:defRPr sz="3963" b="1"/>
            </a:lvl2pPr>
            <a:lvl3pPr marL="1811701" indent="0">
              <a:buNone/>
              <a:defRPr sz="3566" b="1"/>
            </a:lvl3pPr>
            <a:lvl4pPr marL="2717551" indent="0">
              <a:buNone/>
              <a:defRPr sz="3170" b="1"/>
            </a:lvl4pPr>
            <a:lvl5pPr marL="3623401" indent="0">
              <a:buNone/>
              <a:defRPr sz="3170" b="1"/>
            </a:lvl5pPr>
            <a:lvl6pPr marL="4529252" indent="0">
              <a:buNone/>
              <a:defRPr sz="3170" b="1"/>
            </a:lvl6pPr>
            <a:lvl7pPr marL="5435102" indent="0">
              <a:buNone/>
              <a:defRPr sz="3170" b="1"/>
            </a:lvl7pPr>
            <a:lvl8pPr marL="6340953" indent="0">
              <a:buNone/>
              <a:defRPr sz="3170" b="1"/>
            </a:lvl8pPr>
            <a:lvl9pPr marL="7246803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3831" y="5010150"/>
            <a:ext cx="10218865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228671" y="3362326"/>
            <a:ext cx="10269191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850" indent="0">
              <a:buNone/>
              <a:defRPr sz="3963" b="1"/>
            </a:lvl2pPr>
            <a:lvl3pPr marL="1811701" indent="0">
              <a:buNone/>
              <a:defRPr sz="3566" b="1"/>
            </a:lvl3pPr>
            <a:lvl4pPr marL="2717551" indent="0">
              <a:buNone/>
              <a:defRPr sz="3170" b="1"/>
            </a:lvl4pPr>
            <a:lvl5pPr marL="3623401" indent="0">
              <a:buNone/>
              <a:defRPr sz="3170" b="1"/>
            </a:lvl5pPr>
            <a:lvl6pPr marL="4529252" indent="0">
              <a:buNone/>
              <a:defRPr sz="3170" b="1"/>
            </a:lvl6pPr>
            <a:lvl7pPr marL="5435102" indent="0">
              <a:buNone/>
              <a:defRPr sz="3170" b="1"/>
            </a:lvl7pPr>
            <a:lvl8pPr marL="6340953" indent="0">
              <a:buNone/>
              <a:defRPr sz="3170" b="1"/>
            </a:lvl8pPr>
            <a:lvl9pPr marL="7246803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228671" y="5010150"/>
            <a:ext cx="10269191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2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87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296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1" y="914400"/>
            <a:ext cx="7790745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9191" y="1974851"/>
            <a:ext cx="12228671" cy="9747250"/>
          </a:xfrm>
        </p:spPr>
        <p:txBody>
          <a:bodyPr/>
          <a:lstStyle>
            <a:lvl1pPr>
              <a:defRPr sz="6340"/>
            </a:lvl1pPr>
            <a:lvl2pPr>
              <a:defRPr sz="5548"/>
            </a:lvl2pPr>
            <a:lvl3pPr>
              <a:defRPr sz="4755"/>
            </a:lvl3pPr>
            <a:lvl4pPr>
              <a:defRPr sz="3963"/>
            </a:lvl4pPr>
            <a:lvl5pPr>
              <a:defRPr sz="3963"/>
            </a:lvl5pPr>
            <a:lvl6pPr>
              <a:defRPr sz="3963"/>
            </a:lvl6pPr>
            <a:lvl7pPr>
              <a:defRPr sz="3963"/>
            </a:lvl7pPr>
            <a:lvl8pPr>
              <a:defRPr sz="3963"/>
            </a:lvl8pPr>
            <a:lvl9pPr>
              <a:defRPr sz="3963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831" y="4114800"/>
            <a:ext cx="7790745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850" indent="0">
              <a:buNone/>
              <a:defRPr sz="2774"/>
            </a:lvl2pPr>
            <a:lvl3pPr marL="1811701" indent="0">
              <a:buNone/>
              <a:defRPr sz="2378"/>
            </a:lvl3pPr>
            <a:lvl4pPr marL="2717551" indent="0">
              <a:buNone/>
              <a:defRPr sz="1981"/>
            </a:lvl4pPr>
            <a:lvl5pPr marL="3623401" indent="0">
              <a:buNone/>
              <a:defRPr sz="1981"/>
            </a:lvl5pPr>
            <a:lvl6pPr marL="4529252" indent="0">
              <a:buNone/>
              <a:defRPr sz="1981"/>
            </a:lvl6pPr>
            <a:lvl7pPr marL="5435102" indent="0">
              <a:buNone/>
              <a:defRPr sz="1981"/>
            </a:lvl7pPr>
            <a:lvl8pPr marL="6340953" indent="0">
              <a:buNone/>
              <a:defRPr sz="1981"/>
            </a:lvl8pPr>
            <a:lvl9pPr marL="7246803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324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1" y="914400"/>
            <a:ext cx="7790745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9191" y="1974851"/>
            <a:ext cx="12228671" cy="9747250"/>
          </a:xfrm>
        </p:spPr>
        <p:txBody>
          <a:bodyPr anchor="t"/>
          <a:lstStyle>
            <a:lvl1pPr marL="0" indent="0">
              <a:buNone/>
              <a:defRPr sz="6340"/>
            </a:lvl1pPr>
            <a:lvl2pPr marL="905850" indent="0">
              <a:buNone/>
              <a:defRPr sz="5548"/>
            </a:lvl2pPr>
            <a:lvl3pPr marL="1811701" indent="0">
              <a:buNone/>
              <a:defRPr sz="4755"/>
            </a:lvl3pPr>
            <a:lvl4pPr marL="2717551" indent="0">
              <a:buNone/>
              <a:defRPr sz="3963"/>
            </a:lvl4pPr>
            <a:lvl5pPr marL="3623401" indent="0">
              <a:buNone/>
              <a:defRPr sz="3963"/>
            </a:lvl5pPr>
            <a:lvl6pPr marL="4529252" indent="0">
              <a:buNone/>
              <a:defRPr sz="3963"/>
            </a:lvl6pPr>
            <a:lvl7pPr marL="5435102" indent="0">
              <a:buNone/>
              <a:defRPr sz="3963"/>
            </a:lvl7pPr>
            <a:lvl8pPr marL="6340953" indent="0">
              <a:buNone/>
              <a:defRPr sz="3963"/>
            </a:lvl8pPr>
            <a:lvl9pPr marL="7246803" indent="0">
              <a:buNone/>
              <a:defRPr sz="3963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831" y="4114800"/>
            <a:ext cx="7790745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850" indent="0">
              <a:buNone/>
              <a:defRPr sz="2774"/>
            </a:lvl2pPr>
            <a:lvl3pPr marL="1811701" indent="0">
              <a:buNone/>
              <a:defRPr sz="2378"/>
            </a:lvl3pPr>
            <a:lvl4pPr marL="2717551" indent="0">
              <a:buNone/>
              <a:defRPr sz="1981"/>
            </a:lvl4pPr>
            <a:lvl5pPr marL="3623401" indent="0">
              <a:buNone/>
              <a:defRPr sz="1981"/>
            </a:lvl5pPr>
            <a:lvl6pPr marL="4529252" indent="0">
              <a:buNone/>
              <a:defRPr sz="1981"/>
            </a:lvl6pPr>
            <a:lvl7pPr marL="5435102" indent="0">
              <a:buNone/>
              <a:defRPr sz="1981"/>
            </a:lvl7pPr>
            <a:lvl8pPr marL="6340953" indent="0">
              <a:buNone/>
              <a:defRPr sz="1981"/>
            </a:lvl8pPr>
            <a:lvl9pPr marL="7246803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05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286208" y="730250"/>
            <a:ext cx="5208508" cy="1162367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60684" y="730250"/>
            <a:ext cx="15323582" cy="1162367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31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0314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60684" y="730251"/>
            <a:ext cx="2083403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684" y="3651250"/>
            <a:ext cx="2083403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60684" y="12712701"/>
            <a:ext cx="543496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274A6-AAEE-43EE-9EED-6EE58C813C2A}" type="datetimeFigureOut">
              <a:rPr lang="en-US" smtClean="0"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01476" y="12712701"/>
            <a:ext cx="815244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059751" y="12712701"/>
            <a:ext cx="543496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39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811701" rtl="0" eaLnBrk="1" latinLnBrk="0" hangingPunct="1">
        <a:lnSpc>
          <a:spcPct val="90000"/>
        </a:lnSpc>
        <a:spcBef>
          <a:spcPct val="0"/>
        </a:spcBef>
        <a:buNone/>
        <a:defRPr sz="87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2925" indent="-452925" algn="l" defTabSz="1811701" rtl="0" eaLnBrk="1" latinLnBrk="0" hangingPunct="1">
        <a:lnSpc>
          <a:spcPct val="90000"/>
        </a:lnSpc>
        <a:spcBef>
          <a:spcPts val="1981"/>
        </a:spcBef>
        <a:buFont typeface="Arial" panose="020B0604020202020204" pitchFamily="34" charset="0"/>
        <a:buChar char="•"/>
        <a:defRPr sz="5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877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4755" kern="1200">
          <a:solidFill>
            <a:schemeClr val="tx1"/>
          </a:solidFill>
          <a:latin typeface="+mn-lt"/>
          <a:ea typeface="+mn-ea"/>
          <a:cs typeface="+mn-cs"/>
        </a:defRPr>
      </a:lvl2pPr>
      <a:lvl3pPr marL="226462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963" kern="1200">
          <a:solidFill>
            <a:schemeClr val="tx1"/>
          </a:solidFill>
          <a:latin typeface="+mn-lt"/>
          <a:ea typeface="+mn-ea"/>
          <a:cs typeface="+mn-cs"/>
        </a:defRPr>
      </a:lvl3pPr>
      <a:lvl4pPr marL="317047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407632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98217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88802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793878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699728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1pPr>
      <a:lvl2pPr marL="905850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2pPr>
      <a:lvl3pPr marL="181170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3pPr>
      <a:lvl4pPr marL="271755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362340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529252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435102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340953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246803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08000" y="330950"/>
            <a:ext cx="23012400" cy="13419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5400" b="1" dirty="0">
                <a:solidFill>
                  <a:srgbClr val="0070C0"/>
                </a:solidFill>
              </a:rPr>
              <a:t>Capítulo </a:t>
            </a:r>
            <a:r>
              <a:rPr lang="es-ES" sz="5400" b="1" dirty="0" smtClean="0">
                <a:solidFill>
                  <a:srgbClr val="0070C0"/>
                </a:solidFill>
              </a:rPr>
              <a:t>13 Registradores de fallas en subestaciones y centrales </a:t>
            </a:r>
            <a:r>
              <a:rPr lang="es-ES" sz="5400" b="1" dirty="0">
                <a:solidFill>
                  <a:srgbClr val="0070C0"/>
                </a:solidFill>
              </a:rPr>
              <a:t>eléctricas</a:t>
            </a:r>
          </a:p>
          <a:p>
            <a:pPr algn="just"/>
            <a:r>
              <a:rPr lang="es-ES" sz="2800" b="1" dirty="0"/>
              <a:t>13.1 </a:t>
            </a:r>
            <a:r>
              <a:rPr lang="es-ES" sz="2800" b="1" dirty="0" smtClean="0"/>
              <a:t>INTRODUCCIÓN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En el pasado, existía la necesidad de tener un registrador de </a:t>
            </a:r>
            <a:r>
              <a:rPr lang="es-ES" sz="2800" dirty="0" smtClean="0"/>
              <a:t>fallas </a:t>
            </a:r>
            <a:r>
              <a:rPr lang="es-ES" sz="2800" dirty="0"/>
              <a:t>separado en las subestaciones y en las centrales </a:t>
            </a:r>
            <a:r>
              <a:rPr lang="es-ES" sz="2800" dirty="0" smtClean="0"/>
              <a:t>eléctricas</a:t>
            </a:r>
            <a:r>
              <a:rPr lang="es-ES" sz="2800" dirty="0"/>
              <a:t>. En algunos casos, ahora hay un registrador </a:t>
            </a:r>
            <a:r>
              <a:rPr lang="es-ES" sz="2800" dirty="0" smtClean="0"/>
              <a:t>incluido </a:t>
            </a:r>
            <a:r>
              <a:rPr lang="es-ES" sz="2800" dirty="0"/>
              <a:t>en los nuevos relés de </a:t>
            </a:r>
            <a:r>
              <a:rPr lang="es-ES" sz="2800" dirty="0" smtClean="0"/>
              <a:t>protección numérica</a:t>
            </a:r>
            <a:r>
              <a:rPr lang="es-ES" sz="2800" dirty="0"/>
              <a:t>. Sin </a:t>
            </a:r>
            <a:r>
              <a:rPr lang="es-ES" sz="2800" dirty="0" smtClean="0"/>
              <a:t>embargo</a:t>
            </a:r>
            <a:r>
              <a:rPr lang="es-ES" sz="2800" dirty="0"/>
              <a:t>, todavía existe la necesidad de un registrador de </a:t>
            </a:r>
            <a:r>
              <a:rPr lang="es-ES" sz="2800" dirty="0" smtClean="0"/>
              <a:t>fallas </a:t>
            </a:r>
            <a:r>
              <a:rPr lang="es-ES" sz="2800" dirty="0"/>
              <a:t>separado cuando necesitamos información detallada </a:t>
            </a:r>
            <a:r>
              <a:rPr lang="es-ES" sz="2800" dirty="0" smtClean="0"/>
              <a:t>para </a:t>
            </a:r>
            <a:r>
              <a:rPr lang="es-ES" sz="2800" dirty="0"/>
              <a:t>condiciones previas a fallas, durante las fallas y </a:t>
            </a:r>
            <a:r>
              <a:rPr lang="es-ES" sz="2800" dirty="0" smtClean="0"/>
              <a:t>posteriores </a:t>
            </a:r>
            <a:r>
              <a:rPr lang="es-ES" sz="2800" dirty="0"/>
              <a:t>a las fallas. Retener esta información requiere </a:t>
            </a:r>
            <a:r>
              <a:rPr lang="es-ES" sz="2800" dirty="0" smtClean="0"/>
              <a:t>una </a:t>
            </a:r>
            <a:r>
              <a:rPr lang="es-ES" sz="2800" dirty="0"/>
              <a:t>gran memoria </a:t>
            </a:r>
            <a:r>
              <a:rPr lang="es-ES" sz="2800" dirty="0" smtClean="0"/>
              <a:t>de computadora</a:t>
            </a:r>
            <a:r>
              <a:rPr lang="es-ES" sz="2800" dirty="0"/>
              <a:t>, que </a:t>
            </a:r>
            <a:r>
              <a:rPr lang="es-ES" sz="2800" dirty="0" smtClean="0"/>
              <a:t>solo se encuentra en </a:t>
            </a:r>
            <a:r>
              <a:rPr lang="es-ES" sz="2800" dirty="0"/>
              <a:t>unidades separadas.</a:t>
            </a:r>
          </a:p>
          <a:p>
            <a:pPr algn="just"/>
            <a:r>
              <a:rPr lang="es-ES" sz="2800" dirty="0"/>
              <a:t>Las entradas para estas unidades registradoras de fallas </a:t>
            </a:r>
            <a:r>
              <a:rPr lang="es-ES" sz="2800" dirty="0" smtClean="0"/>
              <a:t>provienen </a:t>
            </a:r>
            <a:r>
              <a:rPr lang="es-ES" sz="2800" dirty="0"/>
              <a:t>del </a:t>
            </a:r>
            <a:r>
              <a:rPr lang="es-ES" sz="2800" dirty="0" smtClean="0"/>
              <a:t>transformador de tensión </a:t>
            </a:r>
            <a:r>
              <a:rPr lang="es-ES" sz="2800" dirty="0"/>
              <a:t>y </a:t>
            </a:r>
            <a:r>
              <a:rPr lang="es-ES" sz="2800" dirty="0" smtClean="0"/>
              <a:t>del transformador de corriente</a:t>
            </a:r>
            <a:r>
              <a:rPr lang="es-ES" sz="2800" dirty="0"/>
              <a:t>. </a:t>
            </a:r>
            <a:r>
              <a:rPr lang="es-ES" sz="2800" dirty="0" smtClean="0"/>
              <a:t>Los datos </a:t>
            </a:r>
            <a:r>
              <a:rPr lang="es-ES" sz="2800" dirty="0"/>
              <a:t>muestran </a:t>
            </a:r>
            <a:r>
              <a:rPr lang="es-ES" sz="2800" dirty="0" smtClean="0"/>
              <a:t>las señales </a:t>
            </a:r>
            <a:r>
              <a:rPr lang="es-ES" sz="2800" dirty="0"/>
              <a:t>analógicas </a:t>
            </a:r>
            <a:r>
              <a:rPr lang="es-ES" sz="2800" dirty="0" err="1"/>
              <a:t>Vr</a:t>
            </a:r>
            <a:r>
              <a:rPr lang="es-ES" sz="2800" dirty="0"/>
              <a:t>, </a:t>
            </a:r>
            <a:r>
              <a:rPr lang="es-ES" sz="2800" dirty="0" smtClean="0"/>
              <a:t>Vs</a:t>
            </a:r>
            <a:r>
              <a:rPr lang="es-ES" sz="2800" dirty="0"/>
              <a:t>, </a:t>
            </a:r>
            <a:r>
              <a:rPr lang="es-ES" sz="2800" dirty="0" err="1"/>
              <a:t>Vt</a:t>
            </a:r>
            <a:r>
              <a:rPr lang="es-ES" sz="2800" dirty="0"/>
              <a:t>, Ir, </a:t>
            </a:r>
            <a:r>
              <a:rPr lang="es-ES" sz="2800" dirty="0" err="1"/>
              <a:t>Is</a:t>
            </a:r>
            <a:r>
              <a:rPr lang="es-ES" sz="2800" dirty="0"/>
              <a:t> e </a:t>
            </a:r>
            <a:r>
              <a:rPr lang="es-ES" sz="2800" dirty="0" err="1"/>
              <a:t>It</a:t>
            </a:r>
            <a:r>
              <a:rPr lang="es-ES" sz="2800" dirty="0"/>
              <a:t>. También muestra el funcionamiento de los </a:t>
            </a:r>
            <a:r>
              <a:rPr lang="es-ES" sz="2800" dirty="0" smtClean="0"/>
              <a:t>relés </a:t>
            </a:r>
            <a:r>
              <a:rPr lang="es-ES" sz="2800" dirty="0"/>
              <a:t>de protección y relés de disparo.</a:t>
            </a:r>
          </a:p>
          <a:p>
            <a:pPr algn="just"/>
            <a:r>
              <a:rPr lang="es-ES" sz="2800" dirty="0"/>
              <a:t>Otro dispositivo disponible es el registrador de secuencia de </a:t>
            </a:r>
            <a:r>
              <a:rPr lang="es-ES" sz="2800" dirty="0" smtClean="0"/>
              <a:t>eventos que muestra </a:t>
            </a:r>
            <a:r>
              <a:rPr lang="es-ES" sz="2800" dirty="0"/>
              <a:t>el tiempo de </a:t>
            </a:r>
            <a:r>
              <a:rPr lang="es-ES" sz="2800" dirty="0" smtClean="0"/>
              <a:t>funcionamiento de </a:t>
            </a:r>
            <a:r>
              <a:rPr lang="es-ES" sz="2800" dirty="0"/>
              <a:t>los </a:t>
            </a:r>
            <a:r>
              <a:rPr lang="es-ES" sz="2800" dirty="0" smtClean="0"/>
              <a:t>componentes </a:t>
            </a:r>
            <a:r>
              <a:rPr lang="es-ES" sz="2800" dirty="0"/>
              <a:t>de la subestación, como interruptores y </a:t>
            </a:r>
            <a:r>
              <a:rPr lang="es-ES" sz="2800" dirty="0" smtClean="0"/>
              <a:t>seccionadores</a:t>
            </a:r>
            <a:r>
              <a:rPr lang="es-ES" sz="2800" dirty="0"/>
              <a:t>.</a:t>
            </a:r>
          </a:p>
          <a:p>
            <a:pPr algn="just"/>
            <a:r>
              <a:rPr lang="es-ES" sz="2800" dirty="0" smtClean="0"/>
              <a:t>Todos estos dispositivos son muy </a:t>
            </a:r>
            <a:r>
              <a:rPr lang="es-ES" sz="2800" dirty="0"/>
              <a:t>importantes </a:t>
            </a:r>
            <a:r>
              <a:rPr lang="es-ES" sz="2800" dirty="0" smtClean="0"/>
              <a:t>para analizar fallas </a:t>
            </a:r>
            <a:r>
              <a:rPr lang="es-ES" sz="2800" dirty="0"/>
              <a:t>dentro de un sistema de potencia y </a:t>
            </a:r>
            <a:r>
              <a:rPr lang="es-ES" sz="2800" dirty="0" smtClean="0"/>
              <a:t>para predecir </a:t>
            </a:r>
            <a:r>
              <a:rPr lang="es-ES" sz="2800" dirty="0" smtClean="0"/>
              <a:t>cualquier </a:t>
            </a:r>
            <a:r>
              <a:rPr lang="es-ES" sz="2800" dirty="0"/>
              <a:t>falla que pueda ocurrir en el sistema.</a:t>
            </a:r>
          </a:p>
          <a:p>
            <a:pPr algn="just"/>
            <a:r>
              <a:rPr lang="es-ES" sz="2800" dirty="0"/>
              <a:t>Para cualquier evento en el registrador de </a:t>
            </a:r>
            <a:r>
              <a:rPr lang="es-ES" sz="2800" dirty="0" smtClean="0"/>
              <a:t>fallas hay </a:t>
            </a:r>
            <a:r>
              <a:rPr lang="es-ES" sz="2800" dirty="0"/>
              <a:t>tres </a:t>
            </a:r>
            <a:r>
              <a:rPr lang="es-ES" sz="2800" dirty="0" smtClean="0"/>
              <a:t>secuencias </a:t>
            </a:r>
            <a:r>
              <a:rPr lang="es-ES" sz="2800" dirty="0"/>
              <a:t>de tiempo importantes</a:t>
            </a:r>
            <a:r>
              <a:rPr lang="es-ES" sz="2800" dirty="0" smtClean="0"/>
              <a:t>:</a:t>
            </a:r>
          </a:p>
          <a:p>
            <a:pPr algn="just"/>
            <a:endParaRPr lang="es-ES" sz="2800" dirty="0"/>
          </a:p>
          <a:p>
            <a:pPr lvl="1" algn="just"/>
            <a:r>
              <a:rPr lang="es-ES" sz="2800" b="1" dirty="0" smtClean="0"/>
              <a:t>- Duración </a:t>
            </a:r>
            <a:r>
              <a:rPr lang="es-ES" sz="2800" b="1" dirty="0"/>
              <a:t>del tiempo previo a la falla </a:t>
            </a:r>
          </a:p>
          <a:p>
            <a:pPr lvl="1" algn="just"/>
            <a:r>
              <a:rPr lang="es-ES" sz="2800" b="1" dirty="0" smtClean="0"/>
              <a:t>- Duración </a:t>
            </a:r>
            <a:r>
              <a:rPr lang="es-ES" sz="2800" b="1" dirty="0"/>
              <a:t>del tiempo de falla</a:t>
            </a:r>
          </a:p>
          <a:p>
            <a:pPr marL="1366114" lvl="1" indent="-457200" algn="just">
              <a:buFontTx/>
              <a:buChar char="-"/>
            </a:pPr>
            <a:r>
              <a:rPr lang="es-ES" sz="2800" b="1" dirty="0" smtClean="0"/>
              <a:t>Duración </a:t>
            </a:r>
            <a:r>
              <a:rPr lang="es-ES" sz="2800" b="1" dirty="0"/>
              <a:t>del tiempo posterior a la </a:t>
            </a:r>
            <a:r>
              <a:rPr lang="es-ES" sz="2800" b="1" dirty="0" smtClean="0"/>
              <a:t>falla</a:t>
            </a:r>
          </a:p>
          <a:p>
            <a:pPr marL="1366114" lvl="1" indent="-457200" algn="just">
              <a:buFontTx/>
              <a:buChar char="-"/>
            </a:pPr>
            <a:endParaRPr lang="es-ES" sz="2800" b="1" dirty="0"/>
          </a:p>
          <a:p>
            <a:pPr algn="just"/>
            <a:r>
              <a:rPr lang="es-ES" sz="2800" dirty="0"/>
              <a:t>Se puede usar una unidad de registro de fallas para ajustar </a:t>
            </a:r>
            <a:r>
              <a:rPr lang="es-ES" sz="2800" dirty="0" smtClean="0"/>
              <a:t>estos </a:t>
            </a:r>
            <a:r>
              <a:rPr lang="es-ES" sz="2800" dirty="0"/>
              <a:t>tiempos, en caso de que ocurran, y también hay una </a:t>
            </a:r>
            <a:r>
              <a:rPr lang="es-ES" sz="2800" dirty="0" smtClean="0"/>
              <a:t>configuración </a:t>
            </a:r>
            <a:r>
              <a:rPr lang="es-ES" sz="2800" dirty="0"/>
              <a:t>para la cual los canales digitales activan el </a:t>
            </a:r>
            <a:r>
              <a:rPr lang="es-ES" sz="2800" dirty="0" smtClean="0"/>
              <a:t>proceso </a:t>
            </a:r>
            <a:r>
              <a:rPr lang="es-ES" sz="2800" dirty="0"/>
              <a:t>de grabación.</a:t>
            </a:r>
          </a:p>
          <a:p>
            <a:pPr algn="just"/>
            <a:r>
              <a:rPr lang="es-ES" sz="2800" dirty="0"/>
              <a:t>Un registrador de </a:t>
            </a:r>
            <a:r>
              <a:rPr lang="es-ES" sz="2800" dirty="0" smtClean="0"/>
              <a:t>fallas consta </a:t>
            </a:r>
            <a:r>
              <a:rPr lang="es-ES" sz="2800" dirty="0"/>
              <a:t>de las siguientes unidades: </a:t>
            </a:r>
            <a:endParaRPr lang="es-ES" sz="2800" dirty="0" smtClean="0"/>
          </a:p>
          <a:p>
            <a:pPr algn="just"/>
            <a:endParaRPr lang="es-ES" sz="2800" dirty="0"/>
          </a:p>
          <a:p>
            <a:pPr lvl="1" algn="just"/>
            <a:r>
              <a:rPr lang="es-ES" sz="2800" b="1" dirty="0" smtClean="0"/>
              <a:t>- Unidades </a:t>
            </a:r>
            <a:r>
              <a:rPr lang="es-ES" sz="2800" b="1" dirty="0"/>
              <a:t>de adquisición de datos que tienen entradas </a:t>
            </a:r>
            <a:r>
              <a:rPr lang="es-ES" sz="2800" b="1" dirty="0" smtClean="0"/>
              <a:t>del transformador de corriente, transformador de tensión</a:t>
            </a:r>
            <a:r>
              <a:rPr lang="es-ES" sz="2800" b="1" dirty="0"/>
              <a:t>, </a:t>
            </a:r>
            <a:r>
              <a:rPr lang="es-ES" sz="2800" b="1" dirty="0" smtClean="0"/>
              <a:t>canales </a:t>
            </a:r>
            <a:r>
              <a:rPr lang="es-ES" sz="2800" b="1" dirty="0"/>
              <a:t>analógicos y canales digitales.</a:t>
            </a:r>
          </a:p>
          <a:p>
            <a:pPr lvl="1" algn="just"/>
            <a:r>
              <a:rPr lang="es-ES" sz="2800" b="1" dirty="0" smtClean="0"/>
              <a:t>- Unidad </a:t>
            </a:r>
            <a:r>
              <a:rPr lang="es-ES" sz="2800" b="1" dirty="0"/>
              <a:t>de restitución que recoge la información de </a:t>
            </a:r>
            <a:r>
              <a:rPr lang="es-ES" sz="2800" b="1" dirty="0" err="1"/>
              <a:t>lasunidades</a:t>
            </a:r>
            <a:r>
              <a:rPr lang="es-ES" sz="2800" b="1" dirty="0"/>
              <a:t> de adquisición de datos. </a:t>
            </a:r>
          </a:p>
          <a:p>
            <a:pPr lvl="1" algn="just"/>
            <a:r>
              <a:rPr lang="es-ES" sz="2800" b="1" dirty="0" smtClean="0"/>
              <a:t>- Unidad </a:t>
            </a:r>
            <a:r>
              <a:rPr lang="es-ES" sz="2800" b="1" dirty="0"/>
              <a:t>informática local.</a:t>
            </a:r>
          </a:p>
          <a:p>
            <a:pPr marL="1366114" lvl="1" indent="-457200" algn="just">
              <a:buFontTx/>
              <a:buChar char="-"/>
            </a:pPr>
            <a:r>
              <a:rPr lang="es-ES" sz="2800" b="1" dirty="0" smtClean="0"/>
              <a:t>Impresora </a:t>
            </a:r>
            <a:r>
              <a:rPr lang="es-ES" sz="2800" b="1" dirty="0"/>
              <a:t>local</a:t>
            </a:r>
            <a:r>
              <a:rPr lang="es-ES" sz="2800" b="1" dirty="0" smtClean="0"/>
              <a:t>.</a:t>
            </a:r>
          </a:p>
          <a:p>
            <a:pPr marL="1366114" lvl="1" indent="-457200" algn="just">
              <a:buFontTx/>
              <a:buChar char="-"/>
            </a:pPr>
            <a:endParaRPr lang="es-ES" sz="2800" b="1" dirty="0"/>
          </a:p>
          <a:p>
            <a:pPr algn="just"/>
            <a:r>
              <a:rPr lang="es-ES" sz="2800" dirty="0"/>
              <a:t>La Figura 13.1 muestra una configuración para una unidad de </a:t>
            </a:r>
            <a:r>
              <a:rPr lang="es-ES" sz="2800" dirty="0" smtClean="0"/>
              <a:t>registro </a:t>
            </a:r>
            <a:r>
              <a:rPr lang="es-ES" sz="2800" dirty="0"/>
              <a:t>de fallas</a:t>
            </a:r>
            <a:r>
              <a:rPr lang="es-E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5644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08000" y="330950"/>
            <a:ext cx="23012400" cy="1344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ctr"/>
            <a:r>
              <a:rPr lang="es-ES" sz="2800" b="1" dirty="0"/>
              <a:t>FIGURA 13.1 Configuración de la unidad </a:t>
            </a:r>
            <a:r>
              <a:rPr lang="es-ES" sz="2800" b="1" dirty="0" smtClean="0"/>
              <a:t>del registrador de fallas.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13.2 PRUEBA DEL REGISTRO DE FALLAS </a:t>
            </a:r>
            <a:endParaRPr lang="es-ES" sz="2800" b="1" dirty="0" smtClean="0"/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Estas </a:t>
            </a:r>
            <a:r>
              <a:rPr lang="es-ES" sz="2800" dirty="0" smtClean="0"/>
              <a:t>pruebas incluyen </a:t>
            </a:r>
            <a:r>
              <a:rPr lang="es-ES" sz="2800" dirty="0"/>
              <a:t>lo siguiente:</a:t>
            </a:r>
          </a:p>
          <a:p>
            <a:pPr lvl="1" algn="just"/>
            <a:r>
              <a:rPr lang="es-ES" sz="2800" b="1" dirty="0"/>
              <a:t>1. Ajustar los tiempos de </a:t>
            </a:r>
            <a:r>
              <a:rPr lang="es-ES" sz="2800" b="1" dirty="0" err="1"/>
              <a:t>prefalla</a:t>
            </a:r>
            <a:r>
              <a:rPr lang="es-ES" sz="2800" b="1" dirty="0"/>
              <a:t>, falla y </a:t>
            </a:r>
            <a:r>
              <a:rPr lang="es-ES" sz="2800" b="1" dirty="0" err="1"/>
              <a:t>posfalla</a:t>
            </a:r>
            <a:r>
              <a:rPr lang="es-ES" sz="2800" b="1" dirty="0"/>
              <a:t> en las </a:t>
            </a:r>
            <a:r>
              <a:rPr lang="es-ES" sz="2800" b="1" dirty="0" smtClean="0"/>
              <a:t>unidades </a:t>
            </a:r>
            <a:r>
              <a:rPr lang="es-ES" sz="2800" b="1" dirty="0"/>
              <a:t>registradoras de fallas y verificar </a:t>
            </a:r>
            <a:r>
              <a:rPr lang="es-ES" sz="2800" b="1" dirty="0" smtClean="0"/>
              <a:t>que funcionen </a:t>
            </a:r>
            <a:r>
              <a:rPr lang="es-ES" sz="2800" b="1" dirty="0"/>
              <a:t>correctamente para una falla simulada </a:t>
            </a:r>
            <a:r>
              <a:rPr lang="es-ES" sz="2800" b="1" dirty="0" smtClean="0"/>
              <a:t>por inyección </a:t>
            </a:r>
            <a:r>
              <a:rPr lang="es-ES" sz="2800" b="1" dirty="0"/>
              <a:t>secundaria. Comprobar el funcionamiento </a:t>
            </a:r>
            <a:r>
              <a:rPr lang="es-ES" sz="2800" b="1" dirty="0" smtClean="0"/>
              <a:t>tanto </a:t>
            </a:r>
            <a:r>
              <a:rPr lang="es-ES" sz="2800" b="1" dirty="0"/>
              <a:t>de los canales analógicos como de los canales </a:t>
            </a:r>
            <a:r>
              <a:rPr lang="es-ES" sz="2800" b="1" dirty="0" smtClean="0"/>
              <a:t>digitales</a:t>
            </a:r>
            <a:r>
              <a:rPr lang="es-ES" sz="2800" b="1" dirty="0"/>
              <a:t>.</a:t>
            </a:r>
          </a:p>
          <a:p>
            <a:pPr lvl="1" algn="just"/>
            <a:r>
              <a:rPr lang="es-ES" sz="2800" b="1" dirty="0"/>
              <a:t>2. Verificar </a:t>
            </a:r>
            <a:r>
              <a:rPr lang="es-ES" sz="2800" b="1" dirty="0" smtClean="0"/>
              <a:t>que todos los puntos de los canales analógicos y </a:t>
            </a:r>
            <a:r>
              <a:rPr lang="es-ES" sz="2800" b="1" dirty="0"/>
              <a:t>digitales se transfieran al anunciador local </a:t>
            </a:r>
            <a:r>
              <a:rPr lang="es-ES" sz="2800" b="1" dirty="0" smtClean="0"/>
              <a:t>y remoto </a:t>
            </a:r>
            <a:r>
              <a:rPr lang="es-ES" sz="2800" b="1" dirty="0" smtClean="0"/>
              <a:t>dentro </a:t>
            </a:r>
            <a:r>
              <a:rPr lang="es-ES" sz="2800" b="1" dirty="0"/>
              <a:t>de la subestación.</a:t>
            </a:r>
          </a:p>
          <a:p>
            <a:pPr lvl="1" algn="just"/>
            <a:r>
              <a:rPr lang="es-ES" sz="2800" b="1" dirty="0"/>
              <a:t>3. </a:t>
            </a:r>
            <a:r>
              <a:rPr lang="es-ES" sz="2800" b="1" dirty="0" smtClean="0"/>
              <a:t>Verificar que </a:t>
            </a:r>
            <a:r>
              <a:rPr lang="es-ES" sz="2800" b="1" dirty="0"/>
              <a:t>todos los puntos de canales </a:t>
            </a:r>
            <a:r>
              <a:rPr lang="es-ES" sz="2800" b="1" dirty="0" smtClean="0"/>
              <a:t>analógicos y canales </a:t>
            </a:r>
            <a:r>
              <a:rPr lang="es-ES" sz="2800" b="1" dirty="0"/>
              <a:t>digitales sean transferidos al sistema SCADA del </a:t>
            </a:r>
            <a:r>
              <a:rPr lang="es-ES" sz="2800" b="1" dirty="0" smtClean="0"/>
              <a:t>Centro </a:t>
            </a:r>
            <a:r>
              <a:rPr lang="es-ES" sz="2800" b="1" dirty="0"/>
              <a:t>Nacional de Control</a:t>
            </a:r>
            <a:r>
              <a:rPr lang="es-ES" sz="2800" dirty="0"/>
              <a:t>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939800"/>
            <a:ext cx="12877800" cy="85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5198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326</TotalTime>
  <Words>468</Words>
  <Application>Microsoft Office PowerPoint</Application>
  <PresentationFormat>Personalizado</PresentationFormat>
  <Paragraphs>52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Marita</dc:creator>
  <cp:lastModifiedBy>Marita</cp:lastModifiedBy>
  <cp:revision>119</cp:revision>
  <dcterms:created xsi:type="dcterms:W3CDTF">2023-01-24T22:50:25Z</dcterms:created>
  <dcterms:modified xsi:type="dcterms:W3CDTF">2023-04-09T21:55:30Z</dcterms:modified>
</cp:coreProperties>
</file>